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859" r:id="rId2"/>
    <p:sldId id="986" r:id="rId3"/>
    <p:sldId id="995" r:id="rId4"/>
    <p:sldId id="994" r:id="rId5"/>
    <p:sldId id="991" r:id="rId6"/>
    <p:sldId id="996" r:id="rId7"/>
    <p:sldId id="992" r:id="rId8"/>
    <p:sldId id="993" r:id="rId9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15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648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1" d="100"/>
          <a:sy n="81" d="100"/>
        </p:scale>
        <p:origin x="-387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2025/5/27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训练五年级上册英语译林版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2025/5/27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52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 1  </a:t>
            </a:r>
            <a:r>
              <a:rPr lang="en-US" altLang="zh-CN" sz="52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Goldilocks and the three bears</a:t>
            </a:r>
            <a:endParaRPr lang="en-US" altLang="zh-CN" sz="5200" dirty="0" smtClean="0">
              <a:solidFill>
                <a:srgbClr val="70AD47">
                  <a:lumMod val="75000"/>
                </a:srgbClr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lvl="0"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000" dirty="0">
                <a:solidFill>
                  <a:prstClr val="black"/>
                </a:solidFill>
                <a:cs typeface="Times New Roman" panose="02020603050405020304" pitchFamily="18" charset="0"/>
              </a:rPr>
              <a:t>竞赛思维园地  </a:t>
            </a:r>
            <a:r>
              <a:rPr lang="en-US" altLang="zh-CN" sz="4000">
                <a:solidFill>
                  <a:prstClr val="black"/>
                </a:solidFill>
                <a:cs typeface="Times New Roman" panose="02020603050405020304" pitchFamily="18" charset="0"/>
              </a:rPr>
              <a:t>ENGLISH  CONTEST</a:t>
            </a:r>
            <a:r>
              <a:rPr lang="zh-CN" altLang="en-US" sz="4000" smtClean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72816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Listen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write.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写答案。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剑桥通用五级考试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KET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官方真题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5竞赛1.eps" descr="id:214749403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46934" y="836712"/>
            <a:ext cx="5294630" cy="869950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8750" y="2367464"/>
            <a:ext cx="11485848" cy="388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713740"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Right, I want to tell you about the school nature trip, which is on the 23rd of March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When we asked you about the trip, a few people wanted to go to the river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actually, the forest was even more popular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we haven’t been before, so that’s where we’re going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3740"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Our coach will leave school at 8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45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 please get here no later than 8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35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don’t want anyone to be late please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78484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616648"/>
          </a:xfrm>
        </p:spPr>
        <p:txBody>
          <a:bodyPr/>
          <a:lstStyle/>
          <a:p>
            <a:pPr indent="713740" hangingPunct="0"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Now, you’ll need to think about what to wear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You’ll need a coat to keep warm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If you wear shorts or anything like that, I think you’ll be too cold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3740" hangingPunct="0"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We’ll have a guide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His name’s Dan </a:t>
            </a:r>
            <a:r>
              <a:rPr lang="en-US" altLang="zh-CN" b="1" dirty="0" err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Pilsey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and I’ll spell that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P-I-L-S-E-Y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because I’d like you to read about him online before we go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made a great film about monkeys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won’t see any of those but try to find some of the horses which live in the area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Now, any questions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848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68760"/>
            <a:ext cx="11485848" cy="3323987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School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nature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trip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Date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23rd March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Nature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trip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arrive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school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a.m.  </a:t>
            </a: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Should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wear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Name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guide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Dan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Animal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0127654" y="2024516"/>
            <a:ext cx="1224136" cy="5281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/>
              <a:t>forest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5363258" y="2583488"/>
            <a:ext cx="35878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8</a:t>
            </a:r>
            <a:r>
              <a:rPr lang="zh-CN" altLang="zh-CN" dirty="0">
                <a:cs typeface="Times New Roman" panose="02020603050405020304" pitchFamily="18" charset="0"/>
              </a:rPr>
              <a:t>：</a:t>
            </a:r>
            <a:r>
              <a:rPr lang="en-US" altLang="zh-CN" dirty="0"/>
              <a:t>35/eight </a:t>
            </a:r>
            <a:r>
              <a:rPr lang="en-US" altLang="zh-CN" dirty="0" smtClean="0"/>
              <a:t>thirty</a:t>
            </a:r>
            <a:r>
              <a:rPr lang="en-US" altLang="zh-CN" dirty="0" smtClean="0">
                <a:cs typeface="Times New Roman" panose="02020603050405020304" pitchFamily="18" charset="0"/>
              </a:rPr>
              <a:t>-</a:t>
            </a:r>
            <a:r>
              <a:rPr lang="en-US" altLang="zh-CN" dirty="0" smtClean="0"/>
              <a:t>five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3862958" y="3303568"/>
            <a:ext cx="109196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 coat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4078982" y="3879632"/>
            <a:ext cx="108074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/>
              <a:t>Pilsey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9397535" y="3913816"/>
            <a:ext cx="18822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horse</a:t>
            </a:r>
            <a:r>
              <a:rPr lang="zh-CN" altLang="zh-CN" dirty="0">
                <a:cs typeface="宋体" panose="02010600030101010101" pitchFamily="2" charset="-122"/>
              </a:rPr>
              <a:t>（</a:t>
            </a:r>
            <a:r>
              <a:rPr lang="en-US" altLang="zh-CN" dirty="0"/>
              <a:t>s</a:t>
            </a:r>
            <a:r>
              <a:rPr lang="zh-CN" altLang="zh-CN" dirty="0">
                <a:cs typeface="宋体" panose="02010600030101010101" pitchFamily="2" charset="-122"/>
              </a:rPr>
              <a:t>）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7059918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970256"/>
            <a:ext cx="11494992" cy="422160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each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question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choose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correct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answer.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选择正确的答案。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剑桥通用五级考试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KET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官方真题改编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z="2600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600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will happen at the club in January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indent="1778000"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Extra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sports will become available 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</a:p>
          <a:p>
            <a:pPr indent="1778000"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members to try.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78000"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Two people can join for the price of one.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78000"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New members will pay nothing for a month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5竞赛2.eps" descr="id:214749404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407126" y="908720"/>
            <a:ext cx="7376160" cy="869950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8077246" y="2619820"/>
            <a:ext cx="3945716" cy="3093154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Greenfields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Sports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Club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l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Half-price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you join with a friend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</a:p>
          <a:p>
            <a:pPr algn="l">
              <a:spcAft>
                <a:spcPts val="0"/>
              </a:spcAft>
              <a:tabLst>
                <a:tab pos="630555" algn="l"/>
                <a:tab pos="3150870" algn="l"/>
                <a:tab pos="4718685" algn="l"/>
              </a:tabLst>
            </a:pP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Offer available January only.</a:t>
            </a:r>
            <a:endParaRPr lang="zh-CN" altLang="zh-CN" sz="2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02084" y="3247160"/>
            <a:ext cx="407484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 dirty="0"/>
              <a:t>B</a:t>
            </a:r>
            <a:endParaRPr lang="zh-CN" altLang="en-US" sz="2600" dirty="0"/>
          </a:p>
        </p:txBody>
      </p:sp>
    </p:spTree>
    <p:extLst>
      <p:ext uri="{BB962C8B-B14F-4D97-AF65-F5344CB8AC3E}">
        <p14:creationId xmlns:p14="http://schemas.microsoft.com/office/powerpoint/2010/main" val="15589697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1191460"/>
            <a:ext cx="11485848" cy="203132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文中提到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Half-price 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you join with a friend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Offer available January only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，意思是和朋友一起加入可享受半价优惠，仅在一月有效。也就是两个人只需付一个人的费用，故选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5123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50176"/>
            <a:ext cx="11485848" cy="260019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does Tom’s mum want Tom to do</a:t>
            </a:r>
            <a:r>
              <a:rPr lang="en-US" altLang="zh-CN" sz="1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before she gets home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78000"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She wants Tom to finish his </a:t>
            </a:r>
            <a:r>
              <a:rPr lang="en-US" altLang="zh-CN" sz="1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homework.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78000"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She wants Tom to tidy his bedroom.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78000"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She wants Tom to change his clothes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we08.jpg" descr="id:214749405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8399462" y="2067286"/>
            <a:ext cx="3308649" cy="2729866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694606" y="3999772"/>
            <a:ext cx="11089232" cy="19495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dirty="0">
                <a:cs typeface="Times New Roman" panose="02020603050405020304" pitchFamily="18" charset="0"/>
              </a:rPr>
              <a:t>妈妈说</a:t>
            </a:r>
            <a:r>
              <a:rPr lang="en-US" altLang="zh-CN" dirty="0">
                <a:cs typeface="Times New Roman" panose="02020603050405020304" pitchFamily="18" charset="0"/>
              </a:rPr>
              <a:t>“pick up those clothes from your </a:t>
            </a:r>
            <a:endParaRPr lang="en-US" altLang="zh-CN" dirty="0" smtClean="0"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 smtClean="0">
                <a:cs typeface="Times New Roman" panose="02020603050405020304" pitchFamily="18" charset="0"/>
              </a:rPr>
              <a:t>bedroom </a:t>
            </a:r>
            <a:r>
              <a:rPr lang="en-US" altLang="zh-CN" dirty="0">
                <a:cs typeface="Times New Roman" panose="02020603050405020304" pitchFamily="18" charset="0"/>
              </a:rPr>
              <a:t>floor before I get home”</a:t>
            </a:r>
            <a:r>
              <a:rPr lang="zh-CN" altLang="zh-CN" dirty="0">
                <a:cs typeface="Times New Roman" panose="02020603050405020304" pitchFamily="18" charset="0"/>
              </a:rPr>
              <a:t>，意思是在她回家前让</a:t>
            </a:r>
            <a:r>
              <a:rPr lang="en-US" altLang="zh-CN" dirty="0">
                <a:cs typeface="Times New Roman" panose="02020603050405020304" pitchFamily="18" charset="0"/>
              </a:rPr>
              <a:t> Tom </a:t>
            </a:r>
            <a:r>
              <a:rPr lang="zh-CN" altLang="zh-CN" dirty="0">
                <a:cs typeface="Times New Roman" panose="02020603050405020304" pitchFamily="18" charset="0"/>
              </a:rPr>
              <a:t>把卧室地板上的衣服收拾好，也就是整理卧室，故选</a:t>
            </a:r>
            <a:r>
              <a:rPr lang="en-US" altLang="zh-CN" dirty="0">
                <a:cs typeface="Times New Roman" panose="02020603050405020304" pitchFamily="18" charset="0"/>
              </a:rPr>
              <a:t>B</a:t>
            </a:r>
            <a:r>
              <a:rPr lang="zh-CN" altLang="zh-CN" dirty="0"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10630" y="1340768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2310028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64704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 has Kate written this email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78000"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She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wants to tell Hannah to remember 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78000"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tennis racket.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78000"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She wants to ask Hannah why she didn’t 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78000"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the tennis club.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78000"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She wants to give Hannah a new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information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about the 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78000"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competition.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we10.jpg" descr="id:214749406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8560570" y="855296"/>
            <a:ext cx="3433061" cy="3168127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694606" y="5235209"/>
            <a:ext cx="11233248" cy="13031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1">
              <a:lnSpc>
                <a:spcPct val="150000"/>
              </a:lnSpc>
              <a:spcAft>
                <a:spcPts val="0"/>
              </a:spcAft>
            </a:pPr>
            <a:r>
              <a:rPr lang="zh-CN" altLang="zh-CN" dirty="0">
                <a:cs typeface="Times New Roman" panose="02020603050405020304" pitchFamily="18" charset="0"/>
              </a:rPr>
              <a:t>邮件中告知</a:t>
            </a:r>
            <a:r>
              <a:rPr lang="en-US" altLang="zh-CN" dirty="0">
                <a:cs typeface="Times New Roman" panose="02020603050405020304" pitchFamily="18" charset="0"/>
              </a:rPr>
              <a:t> “Hannah </a:t>
            </a:r>
            <a:r>
              <a:rPr lang="zh-CN" altLang="zh-CN" dirty="0">
                <a:cs typeface="Times New Roman" panose="02020603050405020304" pitchFamily="18" charset="0"/>
              </a:rPr>
              <a:t>你今天错过了网球俱乐部，比赛日期改到了周一</a:t>
            </a:r>
            <a:r>
              <a:rPr lang="en-US" altLang="zh-CN" dirty="0"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cs typeface="Times New Roman" panose="02020603050405020304" pitchFamily="18" charset="0"/>
              </a:rPr>
              <a:t>，主要是给</a:t>
            </a:r>
            <a:r>
              <a:rPr lang="en-US" altLang="zh-CN" dirty="0">
                <a:cs typeface="Times New Roman" panose="02020603050405020304" pitchFamily="18" charset="0"/>
              </a:rPr>
              <a:t> Hannah</a:t>
            </a:r>
            <a:r>
              <a:rPr lang="zh-CN" altLang="zh-CN" dirty="0">
                <a:cs typeface="Times New Roman" panose="02020603050405020304" pitchFamily="18" charset="0"/>
              </a:rPr>
              <a:t>讲关于比赛的新信息，故选</a:t>
            </a:r>
            <a:r>
              <a:rPr lang="en-US" altLang="zh-CN" dirty="0">
                <a:cs typeface="Times New Roman" panose="02020603050405020304" pitchFamily="18" charset="0"/>
              </a:rPr>
              <a:t>C</a:t>
            </a:r>
            <a:r>
              <a:rPr lang="zh-CN" altLang="zh-CN" dirty="0"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29630" y="870896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C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91656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413</Words>
  <Application>Microsoft Office PowerPoint</Application>
  <PresentationFormat>自定义</PresentationFormat>
  <Paragraphs>44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5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336</cp:revision>
  <dcterms:created xsi:type="dcterms:W3CDTF">2020-11-06T05:24:00Z</dcterms:created>
  <dcterms:modified xsi:type="dcterms:W3CDTF">2025-05-27T00:41:30Z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